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enturyGothic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914fc0f5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a914fc0f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94a0cc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94a0cc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96339ad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96339ad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914fc0f5f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914fc0f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96339ad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96339ad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313259" y="457201"/>
            <a:ext cx="6507167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13259" y="2914650"/>
            <a:ext cx="6507167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15"/>
              </a:spcBef>
              <a:spcAft>
                <a:spcPts val="0"/>
              </a:spcAft>
              <a:buSzPts val="1575"/>
              <a:buNone/>
              <a:defRPr sz="1575">
                <a:solidFill>
                  <a:schemeClr val="lt1"/>
                </a:solidFill>
              </a:defRPr>
            </a:lvl1pPr>
            <a:lvl2pPr lvl="1" algn="ctr">
              <a:spcBef>
                <a:spcPts val="450"/>
              </a:spcBef>
              <a:spcAft>
                <a:spcPts val="0"/>
              </a:spcAft>
              <a:buSzPts val="135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5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5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5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50"/>
              </a:spcBef>
              <a:spcAft>
                <a:spcPts val="45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56059" y="1200150"/>
            <a:ext cx="400050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575300" y="-13716"/>
            <a:ext cx="2457449" cy="517779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856059" y="2228850"/>
            <a:ext cx="40005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4799409" y="4412457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856059" y="4412457"/>
            <a:ext cx="3829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056960" y="4412457"/>
            <a:ext cx="2419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56060" y="3549649"/>
            <a:ext cx="7429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1484709" y="699084"/>
            <a:ext cx="6169458" cy="237373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56060" y="3974702"/>
            <a:ext cx="7429500" cy="370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56060" y="457201"/>
            <a:ext cx="7429499" cy="234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-US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-US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1084660" y="457201"/>
            <a:ext cx="69722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1256109" y="2514600"/>
            <a:ext cx="66294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Century Gothic"/>
              <a:buNone/>
              <a:defRPr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350"/>
              <a:buFont typeface="Century Gothic"/>
              <a:buNone/>
              <a:defRPr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200"/>
              <a:buFont typeface="Century Gothic"/>
              <a:buNone/>
              <a:defRPr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050"/>
              <a:buFont typeface="Century Gothic"/>
              <a:buNone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856059" y="2481436"/>
            <a:ext cx="742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856058" y="3583036"/>
            <a:ext cx="7429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-US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-US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1084660" y="457201"/>
            <a:ext cx="69722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56059" y="2914650"/>
            <a:ext cx="7429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2" type="body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56060" y="457201"/>
            <a:ext cx="74294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56059" y="2628900"/>
            <a:ext cx="74295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856058" y="3257550"/>
            <a:ext cx="7429500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 rot="5400000">
            <a:off x="3399234" y="-542924"/>
            <a:ext cx="2343151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 rot="5400000">
            <a:off x="5513516" y="1571358"/>
            <a:ext cx="3886201" cy="165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 rot="5400000">
            <a:off x="1741884" y="-428625"/>
            <a:ext cx="3886200" cy="565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450"/>
              </a:spcBef>
              <a:spcAft>
                <a:spcPts val="4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313259" y="3583036"/>
            <a:ext cx="65151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56059" y="2000250"/>
            <a:ext cx="3657600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indent="-304800" lvl="1" marL="914400" algn="l"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5275" lvl="2" marL="13716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indent="-285750" lvl="3" marL="18288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7959" y="2000250"/>
            <a:ext cx="3657600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indent="-304800" lvl="1" marL="914400" algn="l"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5275" lvl="2" marL="13716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indent="-285750" lvl="3" marL="18288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071961" y="1993900"/>
            <a:ext cx="344169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56059" y="2432447"/>
            <a:ext cx="3657600" cy="1910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indent="-304800" lvl="1" marL="914400" algn="l"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5275" lvl="2" marL="13716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indent="-285750" lvl="3" marL="18288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832350" y="2000250"/>
            <a:ext cx="345321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7959" y="2432447"/>
            <a:ext cx="3657601" cy="1910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70"/>
              </a:spcBef>
              <a:spcAft>
                <a:spcPts val="0"/>
              </a:spcAft>
              <a:buSzPts val="1350"/>
              <a:buChar char="•"/>
              <a:defRPr sz="1350"/>
            </a:lvl1pPr>
            <a:lvl2pPr indent="-304800" lvl="1" marL="914400" algn="l"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5275" lvl="2" marL="13716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3pPr>
            <a:lvl4pPr indent="-285750" lvl="3" marL="18288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45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450"/>
              </a:spcBef>
              <a:spcAft>
                <a:spcPts val="45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56059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827859" y="457201"/>
            <a:ext cx="4457701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4325" lvl="1" marL="914400" algn="l">
              <a:spcBef>
                <a:spcPts val="450"/>
              </a:spcBef>
              <a:spcAft>
                <a:spcPts val="0"/>
              </a:spcAft>
              <a:buSzPts val="1350"/>
              <a:buChar char="•"/>
              <a:defRPr sz="1350"/>
            </a:lvl2pPr>
            <a:lvl3pPr indent="-304800" lvl="2" marL="1371600" algn="l">
              <a:spcBef>
                <a:spcPts val="45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5275" lvl="3" marL="18288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4pPr>
            <a:lvl5pPr indent="-295275" lvl="4" marL="22860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5pPr>
            <a:lvl6pPr indent="-295275" lvl="5" marL="27432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6pPr>
            <a:lvl7pPr indent="-295275" lvl="6" marL="32004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7pPr>
            <a:lvl8pPr indent="-295275" lvl="7" marL="3657600" algn="l">
              <a:spcBef>
                <a:spcPts val="450"/>
              </a:spcBef>
              <a:spcAft>
                <a:spcPts val="0"/>
              </a:spcAft>
              <a:buSzPts val="1050"/>
              <a:buChar char="•"/>
              <a:defRPr sz="1050"/>
            </a:lvl8pPr>
            <a:lvl9pPr indent="-295275" lvl="8" marL="4114800" algn="l">
              <a:spcBef>
                <a:spcPts val="450"/>
              </a:spcBef>
              <a:spcAft>
                <a:spcPts val="450"/>
              </a:spcAft>
              <a:buSzPts val="1050"/>
              <a:buChar char="•"/>
              <a:defRPr sz="105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56059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4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4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450"/>
              </a:spcBef>
              <a:spcAft>
                <a:spcPts val="4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432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5275" lvl="3" marL="18288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450"/>
              </a:spcBef>
              <a:spcAft>
                <a:spcPts val="45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4325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5275" lvl="3" marL="18288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450"/>
              </a:spcBef>
              <a:spcAft>
                <a:spcPts val="45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0" type="dt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1" type="ftr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Century Gothic"/>
              <a:buNone/>
              <a:defRPr b="1" i="0" sz="675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JCoLM17aqI0" TargetMode="External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ctrTitle"/>
          </p:nvPr>
        </p:nvSpPr>
        <p:spPr>
          <a:xfrm>
            <a:off x="311700" y="744575"/>
            <a:ext cx="85206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/>
              <a:t>MILESTONE 3 PROGRESS</a:t>
            </a:r>
            <a:endParaRPr b="1"/>
          </a:p>
        </p:txBody>
      </p:sp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311700" y="2834125"/>
            <a:ext cx="85206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Group: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 Nicolas Rincon-Speranza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Lawson Darrow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Nikiraj Konwar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Christian Stevens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Advisor: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n-US"/>
              <a:t>Dr. Zahra Nematzadeh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ctrTitle"/>
          </p:nvPr>
        </p:nvSpPr>
        <p:spPr>
          <a:xfrm>
            <a:off x="1313259" y="457201"/>
            <a:ext cx="6507167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09" name="Google Shape;209;p31"/>
          <p:cNvSpPr txBox="1"/>
          <p:nvPr>
            <p:ph idx="1" type="subTitle"/>
          </p:nvPr>
        </p:nvSpPr>
        <p:spPr>
          <a:xfrm>
            <a:off x="1313259" y="2914650"/>
            <a:ext cx="6507167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Any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311500" y="433150"/>
            <a:ext cx="452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Milestone 3 Task Matrix</a:t>
            </a:r>
            <a:endParaRPr b="1"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13" y="1082950"/>
            <a:ext cx="7457385" cy="37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Model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89725" y="130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cap="none">
                <a:latin typeface="Arial"/>
                <a:ea typeface="Arial"/>
                <a:cs typeface="Arial"/>
                <a:sym typeface="Arial"/>
              </a:rPr>
              <a:t>Model:</a:t>
            </a: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 MobileNetV2 lightweight prototype for early experimentation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cap="none"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 Balanced 3,000 images (1,500 benign / 1,500 malignant)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cap="none">
                <a:latin typeface="Arial"/>
                <a:ea typeface="Arial"/>
                <a:cs typeface="Arial"/>
                <a:sym typeface="Arial"/>
              </a:rPr>
              <a:t>Training:</a:t>
            </a: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 Two-stage approach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Train classification head only (5 epochs)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Fine-tune last 10 layers with lower learning rate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 cap="none">
                <a:latin typeface="Arial"/>
                <a:ea typeface="Arial"/>
                <a:cs typeface="Arial"/>
                <a:sym typeface="Arial"/>
              </a:rPr>
              <a:t>Techniques Applied:</a:t>
            </a:r>
            <a:endParaRPr b="1" sz="1100" cap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Class weighting for malignant emphasis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Light augmentation (flip, rotation, zoom)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cap="none">
                <a:latin typeface="Arial"/>
                <a:ea typeface="Arial"/>
                <a:cs typeface="Arial"/>
                <a:sym typeface="Arial"/>
              </a:rPr>
              <a:t>Early stopping based on validation AUC</a:t>
            </a:r>
            <a:endParaRPr sz="1100"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 cap="non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47307" y="20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Model Outputs</a:t>
            </a:r>
            <a:endParaRPr/>
          </a:p>
        </p:txBody>
      </p:sp>
      <p:pic>
        <p:nvPicPr>
          <p:cNvPr id="161" name="Google Shape;161;p25" title="Unknown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25" y="774550"/>
            <a:ext cx="6598626" cy="21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title="Unknown-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014" y="3027550"/>
            <a:ext cx="4342899" cy="203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 title="Screenshot 2025-11-24 at 15.17.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100" y="2993139"/>
            <a:ext cx="2315600" cy="210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1713075" y="345600"/>
            <a:ext cx="5644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New Model Improvements</a:t>
            </a:r>
            <a:endParaRPr b="1" sz="3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76" y="893889"/>
            <a:ext cx="6767826" cy="2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76" y="3459626"/>
            <a:ext cx="5895823" cy="14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/>
        </p:nvSpPr>
        <p:spPr>
          <a:xfrm>
            <a:off x="1635450" y="293800"/>
            <a:ext cx="58731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New Model Improvements</a:t>
            </a:r>
            <a:endParaRPr b="1"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51" y="943599"/>
            <a:ext cx="661657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350" y="2356175"/>
            <a:ext cx="6616576" cy="165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834975" y="4200150"/>
            <a:ext cx="1887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 Benign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82725" y="4466100"/>
            <a:ext cx="2039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 Malignant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880000" y="4751300"/>
            <a:ext cx="1815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</a:t>
            </a: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Benign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3708075" y="4751300"/>
            <a:ext cx="2709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</a:t>
            </a: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Malignant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6170150" y="4159675"/>
            <a:ext cx="21657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97 False Positives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99 False Negatives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0" l="0" r="-4744" t="8265"/>
          <a:stretch/>
        </p:blipFill>
        <p:spPr>
          <a:xfrm>
            <a:off x="2679525" y="4076400"/>
            <a:ext cx="3143250" cy="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Modifications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Switched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framework from Flutter to React Native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Easier to implement visual elements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Easier access to native modules such as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camera and file system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libraries like: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react-native-camera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react-native-image-picker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	integrate with device hardware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Features: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Screen Navigation &amp; Icons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Toggles &amp; Widgets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BBBBB"/>
            </a:gs>
          </a:gsLst>
          <a:lin ang="54000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BBBBB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0" y="0"/>
            <a:ext cx="9144000" cy="1703129"/>
          </a:xfrm>
          <a:custGeom>
            <a:rect b="b" l="l" r="r" t="t"/>
            <a:pathLst>
              <a:path extrusionOk="0" h="2270840" w="1219200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44450">
            <a:solidFill>
              <a:schemeClr val="lt2">
                <a:alpha val="64705"/>
              </a:schemeClr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856059" y="457200"/>
            <a:ext cx="7429499" cy="799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App Demo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29" title="Milestone 3 App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13383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2311500" y="419625"/>
            <a:ext cx="452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Milestone 4 Task Matrix</a:t>
            </a:r>
            <a:endParaRPr b="1" sz="2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2013650"/>
            <a:ext cx="66484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